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9" r:id="rId3"/>
    <p:sldId id="276" r:id="rId4"/>
    <p:sldId id="275" r:id="rId5"/>
    <p:sldId id="274" r:id="rId6"/>
    <p:sldId id="261" r:id="rId7"/>
    <p:sldId id="269" r:id="rId8"/>
    <p:sldId id="262" r:id="rId9"/>
    <p:sldId id="263" r:id="rId10"/>
    <p:sldId id="264" r:id="rId11"/>
    <p:sldId id="277" r:id="rId12"/>
    <p:sldId id="278" r:id="rId13"/>
    <p:sldId id="270" r:id="rId14"/>
    <p:sldId id="271" r:id="rId15"/>
    <p:sldId id="273" r:id="rId16"/>
    <p:sldId id="272" r:id="rId17"/>
    <p:sldId id="27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38054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Use the word bank at the bottom to write a complete sentence answer in French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1833143"/>
            <a:ext cx="10740421" cy="1419798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fr-FR" sz="3200" dirty="0" smtClean="0"/>
              <a:t>Est-ce que tu préfères marcher ou courir comme l’exercice?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Comment est-ce que tu vas à l’école?  Tu y marches?  Tu prends le bus?  Tu y vas en voiture?  Tu y vas en vélo?</a:t>
            </a:r>
          </a:p>
          <a:p>
            <a:pPr marL="514350" indent="-514350">
              <a:buAutoNum type="arabicPeriod"/>
            </a:pPr>
            <a:endParaRPr lang="fr-FR" sz="1800" dirty="0"/>
          </a:p>
          <a:p>
            <a:pPr marL="0" indent="0">
              <a:buNone/>
            </a:pPr>
            <a:r>
              <a:rPr lang="fr-FR" sz="4400" dirty="0" smtClean="0"/>
              <a:t>Tu vas – </a:t>
            </a:r>
            <a:r>
              <a:rPr lang="fr-FR" sz="4400" dirty="0" err="1" smtClean="0">
                <a:solidFill>
                  <a:srgbClr val="00B050"/>
                </a:solidFill>
              </a:rPr>
              <a:t>you</a:t>
            </a:r>
            <a:r>
              <a:rPr lang="fr-FR" sz="4400" dirty="0" smtClean="0">
                <a:solidFill>
                  <a:srgbClr val="00B050"/>
                </a:solidFill>
              </a:rPr>
              <a:t> go</a:t>
            </a:r>
            <a:r>
              <a:rPr lang="fr-FR" sz="4400" dirty="0" smtClean="0"/>
              <a:t>		y – </a:t>
            </a:r>
            <a:r>
              <a:rPr lang="fr-FR" sz="4400" dirty="0" err="1" smtClean="0">
                <a:solidFill>
                  <a:srgbClr val="00B050"/>
                </a:solidFill>
              </a:rPr>
              <a:t>there</a:t>
            </a:r>
            <a:endParaRPr lang="fr-FR" sz="4400" dirty="0" smtClean="0">
              <a:solidFill>
                <a:srgbClr val="00B050"/>
              </a:solidFill>
            </a:endParaRPr>
          </a:p>
          <a:p>
            <a:pPr marL="0" indent="0" algn="just">
              <a:buNone/>
            </a:pPr>
            <a:r>
              <a:rPr lang="fr-FR" sz="4400" dirty="0" smtClean="0"/>
              <a:t>j’y </a:t>
            </a:r>
            <a:r>
              <a:rPr lang="fr-FR" sz="4400" dirty="0" smtClean="0"/>
              <a:t>vais / je marche / je prends / je préfère</a:t>
            </a:r>
            <a:r>
              <a:rPr lang="fr-FR" sz="3200" dirty="0" smtClean="0"/>
              <a:t>			</a:t>
            </a:r>
          </a:p>
          <a:p>
            <a:pPr marL="457200" indent="-457200">
              <a:buAutoNum type="arabicPeriod"/>
            </a:pPr>
            <a:endParaRPr lang="fr-FR" sz="2400" dirty="0" smtClean="0"/>
          </a:p>
          <a:p>
            <a:pPr marL="0" indent="0">
              <a:buNone/>
            </a:pPr>
            <a:endParaRPr lang="fr-FR" sz="2400" dirty="0"/>
          </a:p>
        </p:txBody>
      </p:sp>
      <p:sp>
        <p:nvSpPr>
          <p:cNvPr id="5" name="AutoShape 6" descr="Image result for car clipart"/>
          <p:cNvSpPr>
            <a:spLocks noChangeAspect="1" noChangeArrowheads="1"/>
          </p:cNvSpPr>
          <p:nvPr/>
        </p:nvSpPr>
        <p:spPr bwMode="auto">
          <a:xfrm>
            <a:off x="155575" y="-617538"/>
            <a:ext cx="2857500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488" y="3656302"/>
            <a:ext cx="1045464" cy="470459"/>
          </a:xfrm>
          <a:prstGeom prst="rect">
            <a:avLst/>
          </a:prstGeom>
        </p:spPr>
      </p:pic>
      <p:pic>
        <p:nvPicPr>
          <p:cNvPr id="1034" name="Picture 10" descr="Image result for vél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895" y="3656302"/>
            <a:ext cx="1225169" cy="69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161288" y="5202936"/>
            <a:ext cx="10049256" cy="1280160"/>
          </a:xfrm>
          <a:prstGeom prst="roundRect">
            <a:avLst/>
          </a:prstGeom>
          <a:noFill/>
          <a:ln w="76200"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85706" y="1853754"/>
            <a:ext cx="680629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QUAND JE VAIS À L’ÉCOLE, MA MÈRE CRIE, “FERME LA PORTE!”</a:t>
            </a:r>
          </a:p>
        </p:txBody>
      </p:sp>
      <p:pic>
        <p:nvPicPr>
          <p:cNvPr id="5124" name="Picture 4" descr="Image result for mom yel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45" y="2046515"/>
            <a:ext cx="4860995" cy="387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98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41" y="1523100"/>
            <a:ext cx="11389096" cy="345061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000" dirty="0" smtClean="0"/>
              <a:t>How many ways can you complete these sentences??</a:t>
            </a:r>
            <a:endParaRPr lang="en-US" sz="4000" dirty="0" smtClean="0">
              <a:solidFill>
                <a:srgbClr val="00B05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 err="1" smtClean="0"/>
              <a:t>ouvre</a:t>
            </a:r>
            <a:r>
              <a:rPr lang="en-US" sz="4800" dirty="0" smtClean="0"/>
              <a:t> </a:t>
            </a:r>
            <a:r>
              <a:rPr lang="en-US" sz="4800" dirty="0" smtClean="0"/>
              <a:t>la </a:t>
            </a:r>
            <a:r>
              <a:rPr lang="en-US" sz="4800" dirty="0" err="1" smtClean="0"/>
              <a:t>porte</a:t>
            </a:r>
            <a:r>
              <a:rPr lang="en-US" sz="4800" dirty="0" smtClean="0"/>
              <a:t> - </a:t>
            </a:r>
            <a:r>
              <a:rPr lang="en-US" sz="4800" dirty="0" smtClean="0">
                <a:solidFill>
                  <a:srgbClr val="00B050"/>
                </a:solidFill>
              </a:rPr>
              <a:t>opens </a:t>
            </a:r>
            <a:r>
              <a:rPr lang="en-US" sz="4800" dirty="0" smtClean="0">
                <a:solidFill>
                  <a:srgbClr val="00B050"/>
                </a:solidFill>
              </a:rPr>
              <a:t>the door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ne </a:t>
            </a:r>
            <a:r>
              <a:rPr lang="en-US" sz="4800" dirty="0" err="1" smtClean="0"/>
              <a:t>ferme</a:t>
            </a:r>
            <a:r>
              <a:rPr lang="en-US" sz="4800" dirty="0" smtClean="0"/>
              <a:t> </a:t>
            </a:r>
            <a:r>
              <a:rPr lang="en-US" sz="4800" dirty="0" err="1" smtClean="0"/>
              <a:t>jamais</a:t>
            </a:r>
            <a:r>
              <a:rPr lang="en-US" sz="4800" dirty="0" smtClean="0"/>
              <a:t> </a:t>
            </a:r>
            <a:r>
              <a:rPr lang="en-US" sz="4800" dirty="0" smtClean="0"/>
              <a:t>– </a:t>
            </a:r>
            <a:r>
              <a:rPr lang="en-US" sz="4800" dirty="0" smtClean="0">
                <a:solidFill>
                  <a:srgbClr val="00B050"/>
                </a:solidFill>
              </a:rPr>
              <a:t>never </a:t>
            </a:r>
            <a:r>
              <a:rPr lang="en-US" sz="4800" dirty="0" smtClean="0">
                <a:solidFill>
                  <a:srgbClr val="00B050"/>
                </a:solidFill>
              </a:rPr>
              <a:t>closes</a:t>
            </a:r>
            <a:endParaRPr lang="en-US" sz="32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7424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41" y="1523100"/>
            <a:ext cx="11389096" cy="345061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800" dirty="0" err="1" smtClean="0"/>
              <a:t>L’education</a:t>
            </a:r>
            <a:r>
              <a:rPr lang="en-US" sz="4800" dirty="0" smtClean="0"/>
              <a:t> </a:t>
            </a:r>
            <a:r>
              <a:rPr lang="en-US" sz="4800" dirty="0" err="1" smtClean="0"/>
              <a:t>ouvre</a:t>
            </a:r>
            <a:r>
              <a:rPr lang="en-US" sz="4800" dirty="0" smtClean="0"/>
              <a:t> </a:t>
            </a:r>
            <a:r>
              <a:rPr lang="en-US" sz="4800" dirty="0" smtClean="0"/>
              <a:t>la </a:t>
            </a:r>
            <a:r>
              <a:rPr lang="en-US" sz="4800" dirty="0" err="1" smtClean="0"/>
              <a:t>porte</a:t>
            </a:r>
            <a:r>
              <a:rPr lang="en-US" sz="4800" dirty="0" smtClean="0"/>
              <a:t> </a:t>
            </a:r>
            <a:r>
              <a:rPr lang="en-US" sz="4800" dirty="0" err="1" smtClean="0"/>
              <a:t>d’opportunités</a:t>
            </a:r>
            <a:endParaRPr lang="en-US" sz="4800" dirty="0" smtClean="0">
              <a:solidFill>
                <a:srgbClr val="00B05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Taco Belle ne </a:t>
            </a:r>
            <a:r>
              <a:rPr lang="en-US" sz="4800" dirty="0" err="1" smtClean="0"/>
              <a:t>ferme</a:t>
            </a:r>
            <a:r>
              <a:rPr lang="en-US" sz="4800" dirty="0" smtClean="0"/>
              <a:t> </a:t>
            </a:r>
            <a:r>
              <a:rPr lang="en-US" sz="4800" dirty="0" err="1" smtClean="0"/>
              <a:t>jamais</a:t>
            </a:r>
            <a:r>
              <a:rPr lang="en-US" sz="48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6118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Questions </a:t>
            </a:r>
            <a:r>
              <a:rPr lang="en-US" sz="4900" dirty="0" err="1" smtClean="0"/>
              <a:t>personnelles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85371" y="1884663"/>
            <a:ext cx="1130662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A </a:t>
            </a:r>
            <a:r>
              <a:rPr lang="en-US" sz="6000" dirty="0" err="1" smtClean="0"/>
              <a:t>quelle</a:t>
            </a:r>
            <a:r>
              <a:rPr lang="en-US" sz="6000" dirty="0" smtClean="0"/>
              <a:t> </a:t>
            </a:r>
            <a:r>
              <a:rPr lang="en-US" sz="6000" dirty="0" err="1" smtClean="0"/>
              <a:t>heure</a:t>
            </a:r>
            <a:r>
              <a:rPr lang="en-US" sz="6000" dirty="0" smtClean="0"/>
              <a:t> </a:t>
            </a:r>
            <a:r>
              <a:rPr lang="en-US" sz="6000" dirty="0" err="1" smtClean="0"/>
              <a:t>est-ce</a:t>
            </a:r>
            <a:r>
              <a:rPr lang="en-US" sz="6000" dirty="0" smtClean="0"/>
              <a:t> que </a:t>
            </a:r>
            <a:r>
              <a:rPr lang="en-US" sz="6000" dirty="0" err="1" smtClean="0"/>
              <a:t>tu</a:t>
            </a:r>
            <a:r>
              <a:rPr lang="en-US" sz="6000" dirty="0" smtClean="0"/>
              <a:t> </a:t>
            </a:r>
            <a:r>
              <a:rPr lang="en-US" sz="6000" dirty="0" err="1" smtClean="0"/>
              <a:t>quittes</a:t>
            </a:r>
            <a:r>
              <a:rPr lang="en-US" sz="6000" dirty="0" smtClean="0"/>
              <a:t> la </a:t>
            </a:r>
            <a:r>
              <a:rPr lang="en-US" sz="6000" dirty="0" err="1" smtClean="0"/>
              <a:t>maison</a:t>
            </a:r>
            <a:r>
              <a:rPr lang="en-US" sz="6000" dirty="0" smtClean="0"/>
              <a:t> le </a:t>
            </a:r>
            <a:r>
              <a:rPr lang="en-US" sz="6000" dirty="0" err="1" smtClean="0"/>
              <a:t>matin</a:t>
            </a:r>
            <a:r>
              <a:rPr lang="en-US" sz="6000" dirty="0" smtClean="0"/>
              <a:t>?</a:t>
            </a:r>
          </a:p>
        </p:txBody>
      </p:sp>
      <p:pic>
        <p:nvPicPr>
          <p:cNvPr id="4098" name="Picture 2" descr="Image result for boy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215" y="3792019"/>
            <a:ext cx="1662343" cy="230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house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255" y="3164604"/>
            <a:ext cx="1624997" cy="17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Left Arrow 2"/>
          <p:cNvSpPr/>
          <p:nvPr/>
        </p:nvSpPr>
        <p:spPr>
          <a:xfrm rot="20350290">
            <a:off x="7862124" y="4753684"/>
            <a:ext cx="1382565" cy="58977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77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Questions </a:t>
            </a:r>
            <a:r>
              <a:rPr lang="en-US" sz="4900" dirty="0" err="1" smtClean="0"/>
              <a:t>personnelles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85371" y="1884663"/>
            <a:ext cx="1130662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err="1" smtClean="0"/>
              <a:t>Tu</a:t>
            </a:r>
            <a:r>
              <a:rPr lang="en-US" sz="6000" dirty="0" smtClean="0"/>
              <a:t> </a:t>
            </a:r>
            <a:r>
              <a:rPr lang="en-US" sz="6000" dirty="0" err="1" smtClean="0"/>
              <a:t>rentres</a:t>
            </a:r>
            <a:r>
              <a:rPr lang="en-US" sz="6000" dirty="0" smtClean="0"/>
              <a:t> la </a:t>
            </a:r>
            <a:r>
              <a:rPr lang="en-US" sz="6000" dirty="0" err="1" smtClean="0"/>
              <a:t>maison</a:t>
            </a:r>
            <a:r>
              <a:rPr lang="en-US" sz="6000" dirty="0" smtClean="0"/>
              <a:t> </a:t>
            </a:r>
            <a:br>
              <a:rPr lang="en-US" sz="6000" dirty="0" smtClean="0"/>
            </a:br>
            <a:r>
              <a:rPr lang="en-US" sz="6000" dirty="0" smtClean="0"/>
              <a:t>à </a:t>
            </a:r>
            <a:r>
              <a:rPr lang="en-US" sz="6000" dirty="0" err="1" smtClean="0"/>
              <a:t>quelle</a:t>
            </a:r>
            <a:r>
              <a:rPr lang="en-US" sz="6000" dirty="0" smtClean="0"/>
              <a:t> </a:t>
            </a:r>
            <a:r>
              <a:rPr lang="en-US" sz="6000" dirty="0" err="1" smtClean="0"/>
              <a:t>heure</a:t>
            </a:r>
            <a:r>
              <a:rPr lang="en-US" sz="6000" dirty="0" smtClean="0"/>
              <a:t>?</a:t>
            </a:r>
          </a:p>
        </p:txBody>
      </p:sp>
      <p:pic>
        <p:nvPicPr>
          <p:cNvPr id="4" name="Picture 2" descr="Image result for boy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0662" y="4012442"/>
            <a:ext cx="1343873" cy="186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result for house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255" y="3164604"/>
            <a:ext cx="1624997" cy="17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eft Arrow 5"/>
          <p:cNvSpPr/>
          <p:nvPr/>
        </p:nvSpPr>
        <p:spPr>
          <a:xfrm rot="20201733" flipH="1">
            <a:off x="8017573" y="4730789"/>
            <a:ext cx="1382565" cy="58977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95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Brain break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85371" y="1884663"/>
            <a:ext cx="1130662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How many things with doors can you </a:t>
            </a:r>
            <a:r>
              <a:rPr lang="en-US" sz="6000" dirty="0" smtClean="0"/>
              <a:t>name?</a:t>
            </a:r>
            <a:endParaRPr lang="en-US" sz="6000" dirty="0" smtClean="0"/>
          </a:p>
        </p:txBody>
      </p:sp>
    </p:spTree>
    <p:extLst>
      <p:ext uri="{BB962C8B-B14F-4D97-AF65-F5344CB8AC3E}">
        <p14:creationId xmlns:p14="http://schemas.microsoft.com/office/powerpoint/2010/main" val="57586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325" y="41659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Vocabulaire</a:t>
            </a:r>
            <a:r>
              <a:rPr lang="en-US" sz="4900" dirty="0" smtClean="0"/>
              <a:t>: Brandon Brown CH 3 – listen as I read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85371" y="1670472"/>
            <a:ext cx="1130662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Il </a:t>
            </a:r>
            <a:r>
              <a:rPr lang="en-US" sz="4400" dirty="0" err="1"/>
              <a:t>est</a:t>
            </a:r>
            <a:r>
              <a:rPr lang="en-US" sz="4400" dirty="0"/>
              <a:t> (</a:t>
            </a:r>
            <a:r>
              <a:rPr lang="en-US" sz="4400" dirty="0" err="1"/>
              <a:t>huit</a:t>
            </a:r>
            <a:r>
              <a:rPr lang="en-US" sz="4400" dirty="0"/>
              <a:t>) </a:t>
            </a:r>
            <a:r>
              <a:rPr lang="en-US" sz="4400" dirty="0" err="1"/>
              <a:t>heures</a:t>
            </a:r>
            <a:r>
              <a:rPr lang="en-US" sz="4400" dirty="0"/>
              <a:t> – </a:t>
            </a:r>
            <a:r>
              <a:rPr lang="en-US" sz="4400" dirty="0">
                <a:solidFill>
                  <a:srgbClr val="00B050"/>
                </a:solidFill>
              </a:rPr>
              <a:t>It is (eight) o'clock.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Il/</a:t>
            </a:r>
            <a:r>
              <a:rPr lang="en-US" sz="4400" dirty="0" err="1"/>
              <a:t>elle</a:t>
            </a:r>
            <a:r>
              <a:rPr lang="en-US" sz="4400" dirty="0"/>
              <a:t> </a:t>
            </a:r>
            <a:r>
              <a:rPr lang="en-US" sz="4400" dirty="0" err="1"/>
              <a:t>ouvre</a:t>
            </a:r>
            <a:r>
              <a:rPr lang="en-US" sz="4400" dirty="0"/>
              <a:t> la </a:t>
            </a:r>
            <a:r>
              <a:rPr lang="en-US" sz="4400" dirty="0" err="1"/>
              <a:t>porte</a:t>
            </a:r>
            <a:r>
              <a:rPr lang="en-US" sz="4400" dirty="0"/>
              <a:t> - </a:t>
            </a:r>
            <a:r>
              <a:rPr lang="en-US" sz="4400" dirty="0">
                <a:solidFill>
                  <a:srgbClr val="00B050"/>
                </a:solidFill>
              </a:rPr>
              <a:t>he/she opens the door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 smtClean="0"/>
              <a:t>Il ne </a:t>
            </a:r>
            <a:r>
              <a:rPr lang="en-US" sz="4400" dirty="0" err="1" smtClean="0"/>
              <a:t>ferme</a:t>
            </a:r>
            <a:r>
              <a:rPr lang="en-US" sz="4400" dirty="0" smtClean="0"/>
              <a:t> </a:t>
            </a:r>
            <a:r>
              <a:rPr lang="en-US" sz="4400" dirty="0" err="1" smtClean="0"/>
              <a:t>jamais</a:t>
            </a:r>
            <a:r>
              <a:rPr lang="en-US" sz="4400" dirty="0" smtClean="0"/>
              <a:t> – </a:t>
            </a:r>
            <a:r>
              <a:rPr lang="en-US" sz="4400" dirty="0" smtClean="0">
                <a:solidFill>
                  <a:srgbClr val="00B050"/>
                </a:solidFill>
              </a:rPr>
              <a:t>he never closes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 smtClean="0"/>
              <a:t>Il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/>
              <a:t>rentre</a:t>
            </a:r>
            <a:r>
              <a:rPr lang="en-US" sz="4400" dirty="0" smtClean="0"/>
              <a:t> –</a:t>
            </a:r>
            <a:r>
              <a:rPr lang="en-US" sz="4400" dirty="0" smtClean="0">
                <a:solidFill>
                  <a:srgbClr val="00B050"/>
                </a:solidFill>
              </a:rPr>
              <a:t> he goes/is going back	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 smtClean="0"/>
              <a:t>Il </a:t>
            </a:r>
            <a:r>
              <a:rPr lang="en-US" sz="4400" dirty="0" err="1" smtClean="0"/>
              <a:t>quitte</a:t>
            </a:r>
            <a:r>
              <a:rPr lang="en-US" sz="4400" dirty="0" smtClean="0"/>
              <a:t> –</a:t>
            </a:r>
            <a:r>
              <a:rPr lang="en-US" sz="4400" dirty="0" smtClean="0">
                <a:solidFill>
                  <a:srgbClr val="00B050"/>
                </a:solidFill>
              </a:rPr>
              <a:t> he leaves/is leaving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4400" dirty="0" smtClean="0">
                <a:solidFill>
                  <a:prstClr val="black"/>
                </a:solidFill>
              </a:rPr>
              <a:t>Il </a:t>
            </a:r>
            <a:r>
              <a:rPr lang="en-US" sz="4400" dirty="0" err="1" smtClean="0">
                <a:solidFill>
                  <a:prstClr val="black"/>
                </a:solidFill>
              </a:rPr>
              <a:t>va</a:t>
            </a:r>
            <a:r>
              <a:rPr lang="en-US" sz="4400" dirty="0" smtClean="0">
                <a:solidFill>
                  <a:prstClr val="black"/>
                </a:solidFill>
              </a:rPr>
              <a:t> </a:t>
            </a:r>
            <a:r>
              <a:rPr lang="en-US" sz="4400" dirty="0">
                <a:solidFill>
                  <a:prstClr val="black"/>
                </a:solidFill>
              </a:rPr>
              <a:t>–</a:t>
            </a:r>
            <a:r>
              <a:rPr lang="en-US" sz="4400" dirty="0">
                <a:solidFill>
                  <a:srgbClr val="00B050"/>
                </a:solidFill>
              </a:rPr>
              <a:t> he </a:t>
            </a:r>
            <a:r>
              <a:rPr lang="en-US" sz="4400" dirty="0" smtClean="0">
                <a:solidFill>
                  <a:srgbClr val="00B050"/>
                </a:solidFill>
              </a:rPr>
              <a:t>goes/is going</a:t>
            </a:r>
            <a:endParaRPr lang="en-US" sz="2800" dirty="0">
              <a:solidFill>
                <a:srgbClr val="00B05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08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371" y="125646"/>
            <a:ext cx="10740421" cy="1049235"/>
          </a:xfrm>
        </p:spPr>
        <p:txBody>
          <a:bodyPr>
            <a:noAutofit/>
          </a:bodyPr>
          <a:lstStyle/>
          <a:p>
            <a:r>
              <a:rPr lang="en-US" sz="3600" dirty="0" smtClean="0"/>
              <a:t>Ticket de sortie: write 3 sentences in French and their </a:t>
            </a:r>
            <a:r>
              <a:rPr lang="en-US" sz="3600" dirty="0" err="1" smtClean="0"/>
              <a:t>english</a:t>
            </a:r>
            <a:r>
              <a:rPr lang="en-US" sz="3600" dirty="0" smtClean="0"/>
              <a:t> translations using the any of the vocab below:</a:t>
            </a:r>
            <a:endParaRPr lang="en-US" sz="24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85371" y="1642762"/>
            <a:ext cx="1130662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Il </a:t>
            </a:r>
            <a:r>
              <a:rPr lang="en-US" sz="4400" dirty="0" err="1"/>
              <a:t>est</a:t>
            </a:r>
            <a:r>
              <a:rPr lang="en-US" sz="4400" dirty="0"/>
              <a:t> (</a:t>
            </a:r>
            <a:r>
              <a:rPr lang="en-US" sz="4400" dirty="0" err="1"/>
              <a:t>huit</a:t>
            </a:r>
            <a:r>
              <a:rPr lang="en-US" sz="4400" dirty="0"/>
              <a:t>) </a:t>
            </a:r>
            <a:r>
              <a:rPr lang="en-US" sz="4400" dirty="0" err="1"/>
              <a:t>heures</a:t>
            </a:r>
            <a:r>
              <a:rPr lang="en-US" sz="4400" dirty="0"/>
              <a:t> – </a:t>
            </a:r>
            <a:r>
              <a:rPr lang="en-US" sz="4400" dirty="0">
                <a:solidFill>
                  <a:srgbClr val="00B050"/>
                </a:solidFill>
              </a:rPr>
              <a:t>It is (eight) o'clock.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Il/</a:t>
            </a:r>
            <a:r>
              <a:rPr lang="en-US" sz="4400" dirty="0" err="1"/>
              <a:t>elle</a:t>
            </a:r>
            <a:r>
              <a:rPr lang="en-US" sz="4400" dirty="0"/>
              <a:t> </a:t>
            </a:r>
            <a:r>
              <a:rPr lang="en-US" sz="4400" dirty="0" err="1"/>
              <a:t>ouvre</a:t>
            </a:r>
            <a:r>
              <a:rPr lang="en-US" sz="4400" dirty="0"/>
              <a:t> la </a:t>
            </a:r>
            <a:r>
              <a:rPr lang="en-US" sz="4400" dirty="0" err="1"/>
              <a:t>porte</a:t>
            </a:r>
            <a:r>
              <a:rPr lang="en-US" sz="4400" dirty="0"/>
              <a:t> - </a:t>
            </a:r>
            <a:r>
              <a:rPr lang="en-US" sz="4400" dirty="0">
                <a:solidFill>
                  <a:srgbClr val="00B050"/>
                </a:solidFill>
              </a:rPr>
              <a:t>he/she opens the door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 smtClean="0"/>
              <a:t>Il ne </a:t>
            </a:r>
            <a:r>
              <a:rPr lang="en-US" sz="4400" dirty="0" err="1" smtClean="0"/>
              <a:t>ferme</a:t>
            </a:r>
            <a:r>
              <a:rPr lang="en-US" sz="4400" dirty="0" smtClean="0"/>
              <a:t> </a:t>
            </a:r>
            <a:r>
              <a:rPr lang="en-US" sz="4400" dirty="0" err="1" smtClean="0"/>
              <a:t>jamais</a:t>
            </a:r>
            <a:r>
              <a:rPr lang="en-US" sz="4400" dirty="0" smtClean="0"/>
              <a:t> – </a:t>
            </a:r>
            <a:r>
              <a:rPr lang="en-US" sz="4400" dirty="0" smtClean="0">
                <a:solidFill>
                  <a:srgbClr val="00B050"/>
                </a:solidFill>
              </a:rPr>
              <a:t>he never closes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 smtClean="0"/>
              <a:t>Il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/>
              <a:t>rentre</a:t>
            </a:r>
            <a:r>
              <a:rPr lang="en-US" sz="4400" dirty="0" smtClean="0"/>
              <a:t> –</a:t>
            </a:r>
            <a:r>
              <a:rPr lang="en-US" sz="4400" dirty="0" smtClean="0">
                <a:solidFill>
                  <a:srgbClr val="00B050"/>
                </a:solidFill>
              </a:rPr>
              <a:t> he goes/is going back	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 smtClean="0"/>
              <a:t>Il </a:t>
            </a:r>
            <a:r>
              <a:rPr lang="en-US" sz="4400" dirty="0" err="1" smtClean="0"/>
              <a:t>quitte</a:t>
            </a:r>
            <a:r>
              <a:rPr lang="en-US" sz="4400" dirty="0" smtClean="0"/>
              <a:t> –</a:t>
            </a:r>
            <a:r>
              <a:rPr lang="en-US" sz="4400" dirty="0" smtClean="0">
                <a:solidFill>
                  <a:srgbClr val="00B050"/>
                </a:solidFill>
              </a:rPr>
              <a:t> he leaves/is leaving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4400" dirty="0" smtClean="0">
                <a:solidFill>
                  <a:prstClr val="black"/>
                </a:solidFill>
              </a:rPr>
              <a:t>Il </a:t>
            </a:r>
            <a:r>
              <a:rPr lang="en-US" sz="4400" dirty="0" err="1" smtClean="0">
                <a:solidFill>
                  <a:prstClr val="black"/>
                </a:solidFill>
              </a:rPr>
              <a:t>va</a:t>
            </a:r>
            <a:r>
              <a:rPr lang="en-US" sz="4400" dirty="0" smtClean="0">
                <a:solidFill>
                  <a:prstClr val="black"/>
                </a:solidFill>
              </a:rPr>
              <a:t> </a:t>
            </a:r>
            <a:r>
              <a:rPr lang="en-US" sz="4400" dirty="0">
                <a:solidFill>
                  <a:prstClr val="black"/>
                </a:solidFill>
              </a:rPr>
              <a:t>–</a:t>
            </a:r>
            <a:r>
              <a:rPr lang="en-US" sz="4400" dirty="0">
                <a:solidFill>
                  <a:srgbClr val="00B050"/>
                </a:solidFill>
              </a:rPr>
              <a:t> he </a:t>
            </a:r>
            <a:r>
              <a:rPr lang="en-US" sz="4400" dirty="0" smtClean="0">
                <a:solidFill>
                  <a:srgbClr val="00B050"/>
                </a:solidFill>
              </a:rPr>
              <a:t>goes/is going</a:t>
            </a:r>
            <a:endParaRPr lang="en-US" sz="2800" dirty="0">
              <a:solidFill>
                <a:srgbClr val="00B05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52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886" y="1770624"/>
            <a:ext cx="11389096" cy="345061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Il </a:t>
            </a:r>
            <a:r>
              <a:rPr lang="en-US" sz="4800" dirty="0" err="1" smtClean="0"/>
              <a:t>est</a:t>
            </a:r>
            <a:r>
              <a:rPr lang="en-US" sz="4800" dirty="0" smtClean="0"/>
              <a:t> (</a:t>
            </a:r>
            <a:r>
              <a:rPr lang="en-US" sz="4800" dirty="0" err="1" smtClean="0"/>
              <a:t>huit</a:t>
            </a:r>
            <a:r>
              <a:rPr lang="en-US" sz="4800" dirty="0" smtClean="0"/>
              <a:t>) </a:t>
            </a:r>
            <a:r>
              <a:rPr lang="en-US" sz="4800" dirty="0" err="1" smtClean="0"/>
              <a:t>heures</a:t>
            </a:r>
            <a:r>
              <a:rPr lang="en-US" sz="4800" dirty="0" smtClean="0"/>
              <a:t> – </a:t>
            </a:r>
            <a:r>
              <a:rPr lang="en-US" sz="4800" dirty="0" smtClean="0">
                <a:solidFill>
                  <a:srgbClr val="00B050"/>
                </a:solidFill>
              </a:rPr>
              <a:t>It is (eight) o'clock.</a:t>
            </a:r>
          </a:p>
        </p:txBody>
      </p:sp>
      <p:pic>
        <p:nvPicPr>
          <p:cNvPr id="2052" name="Picture 4" descr="Image result for three ocl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926" y="2983302"/>
            <a:ext cx="2944241" cy="295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five ocl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942" y="2983302"/>
            <a:ext cx="2940793" cy="288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51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886" y="1770624"/>
            <a:ext cx="11389096" cy="345061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What numbers do we know?</a:t>
            </a:r>
            <a:endParaRPr lang="en-US" sz="4800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3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484" y="1505448"/>
            <a:ext cx="11389096" cy="345061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Il </a:t>
            </a:r>
            <a:r>
              <a:rPr lang="en-US" sz="4800" dirty="0" err="1" smtClean="0"/>
              <a:t>est</a:t>
            </a:r>
            <a:r>
              <a:rPr lang="en-US" sz="4800" dirty="0" smtClean="0"/>
              <a:t> </a:t>
            </a:r>
            <a:r>
              <a:rPr lang="en-US" sz="4800" dirty="0" err="1" smtClean="0"/>
              <a:t>vingt</a:t>
            </a:r>
            <a:r>
              <a:rPr lang="en-US" sz="4800" dirty="0" smtClean="0"/>
              <a:t> </a:t>
            </a:r>
            <a:r>
              <a:rPr lang="en-US" sz="4800" dirty="0" err="1" smtClean="0"/>
              <a:t>heures</a:t>
            </a:r>
            <a:r>
              <a:rPr lang="en-US" sz="4800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Il </a:t>
            </a:r>
            <a:r>
              <a:rPr lang="en-US" sz="4800" dirty="0" err="1" smtClean="0"/>
              <a:t>est</a:t>
            </a:r>
            <a:r>
              <a:rPr lang="en-US" sz="4800" dirty="0" smtClean="0"/>
              <a:t> </a:t>
            </a:r>
            <a:r>
              <a:rPr lang="en-US" sz="4800" dirty="0" err="1" smtClean="0"/>
              <a:t>quinze</a:t>
            </a:r>
            <a:r>
              <a:rPr lang="en-US" sz="4800" dirty="0" smtClean="0"/>
              <a:t> </a:t>
            </a:r>
            <a:r>
              <a:rPr lang="en-US" sz="4800" dirty="0" err="1" smtClean="0"/>
              <a:t>heures</a:t>
            </a:r>
            <a:r>
              <a:rPr lang="en-US" sz="4800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Il </a:t>
            </a:r>
            <a:r>
              <a:rPr lang="en-US" sz="4800" dirty="0" err="1" smtClean="0"/>
              <a:t>est</a:t>
            </a:r>
            <a:r>
              <a:rPr lang="en-US" sz="4800" dirty="0" smtClean="0"/>
              <a:t> </a:t>
            </a:r>
            <a:r>
              <a:rPr lang="en-US" sz="4800" dirty="0" err="1" smtClean="0"/>
              <a:t>quatorze</a:t>
            </a:r>
            <a:r>
              <a:rPr lang="en-US" sz="4800" dirty="0" smtClean="0"/>
              <a:t> </a:t>
            </a:r>
            <a:r>
              <a:rPr lang="en-US" sz="4800" dirty="0" err="1" smtClean="0"/>
              <a:t>heures</a:t>
            </a:r>
            <a:r>
              <a:rPr lang="en-US" sz="4800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Il </a:t>
            </a:r>
            <a:r>
              <a:rPr lang="en-US" sz="4800" dirty="0" err="1" smtClean="0"/>
              <a:t>est</a:t>
            </a:r>
            <a:r>
              <a:rPr lang="en-US" sz="4800" dirty="0" smtClean="0"/>
              <a:t> dix-</a:t>
            </a:r>
            <a:r>
              <a:rPr lang="en-US" sz="4800" dirty="0" err="1" smtClean="0"/>
              <a:t>huit</a:t>
            </a:r>
            <a:r>
              <a:rPr lang="en-US" sz="4800" dirty="0" smtClean="0"/>
              <a:t> </a:t>
            </a:r>
            <a:r>
              <a:rPr lang="en-US" sz="4800" dirty="0" err="1" smtClean="0"/>
              <a:t>heures</a:t>
            </a:r>
            <a:r>
              <a:rPr lang="en-US" sz="4800" dirty="0" smtClean="0"/>
              <a:t>.</a:t>
            </a:r>
          </a:p>
        </p:txBody>
      </p:sp>
      <p:pic>
        <p:nvPicPr>
          <p:cNvPr id="3074" name="Picture 2" descr="Image result for 8 ocl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4041" y="66854"/>
            <a:ext cx="2368844" cy="232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2 ocl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838" y="891871"/>
            <a:ext cx="2512156" cy="246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6 oclo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307" y="2646510"/>
            <a:ext cx="3052311" cy="305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5 ocloc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580" y="4333720"/>
            <a:ext cx="2416666" cy="237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13994" y="1401858"/>
            <a:ext cx="616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A</a:t>
            </a:r>
            <a:endParaRPr lang="en-US" sz="7200" dirty="0"/>
          </a:p>
        </p:txBody>
      </p:sp>
      <p:sp>
        <p:nvSpPr>
          <p:cNvPr id="11" name="TextBox 10"/>
          <p:cNvSpPr txBox="1"/>
          <p:nvPr/>
        </p:nvSpPr>
        <p:spPr>
          <a:xfrm>
            <a:off x="10801107" y="726884"/>
            <a:ext cx="616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B</a:t>
            </a:r>
            <a:endParaRPr lang="en-US" sz="7200" dirty="0"/>
          </a:p>
        </p:txBody>
      </p:sp>
      <p:sp>
        <p:nvSpPr>
          <p:cNvPr id="12" name="TextBox 11"/>
          <p:cNvSpPr txBox="1"/>
          <p:nvPr/>
        </p:nvSpPr>
        <p:spPr>
          <a:xfrm>
            <a:off x="7131930" y="4919735"/>
            <a:ext cx="616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C</a:t>
            </a:r>
            <a:endParaRPr lang="en-US" sz="7200" dirty="0"/>
          </a:p>
        </p:txBody>
      </p:sp>
      <p:sp>
        <p:nvSpPr>
          <p:cNvPr id="13" name="TextBox 12"/>
          <p:cNvSpPr txBox="1"/>
          <p:nvPr/>
        </p:nvSpPr>
        <p:spPr>
          <a:xfrm>
            <a:off x="9773806" y="3572500"/>
            <a:ext cx="616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D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93620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886" y="1770624"/>
            <a:ext cx="11389096" cy="345061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Il </a:t>
            </a:r>
            <a:r>
              <a:rPr lang="en-US" sz="4800" dirty="0" err="1" smtClean="0"/>
              <a:t>est</a:t>
            </a:r>
            <a:r>
              <a:rPr lang="en-US" sz="4800" dirty="0" smtClean="0"/>
              <a:t> (</a:t>
            </a:r>
            <a:r>
              <a:rPr lang="en-US" sz="4800" dirty="0" err="1" smtClean="0"/>
              <a:t>huit</a:t>
            </a:r>
            <a:r>
              <a:rPr lang="en-US" sz="4800" dirty="0" smtClean="0"/>
              <a:t>) </a:t>
            </a:r>
            <a:r>
              <a:rPr lang="en-US" sz="4800" dirty="0" err="1" smtClean="0"/>
              <a:t>heures</a:t>
            </a:r>
            <a:r>
              <a:rPr lang="en-US" sz="4800" dirty="0" smtClean="0"/>
              <a:t> – </a:t>
            </a:r>
            <a:r>
              <a:rPr lang="en-US" sz="4800" dirty="0" smtClean="0">
                <a:solidFill>
                  <a:srgbClr val="00B050"/>
                </a:solidFill>
              </a:rPr>
              <a:t>It is (eight) o'clock.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 err="1" smtClean="0"/>
              <a:t>ouvre</a:t>
            </a:r>
            <a:r>
              <a:rPr lang="en-US" sz="4800" dirty="0" smtClean="0"/>
              <a:t> </a:t>
            </a:r>
            <a:r>
              <a:rPr lang="en-US" sz="4800" dirty="0" smtClean="0"/>
              <a:t>la </a:t>
            </a:r>
            <a:r>
              <a:rPr lang="en-US" sz="4800" dirty="0" err="1" smtClean="0"/>
              <a:t>porte</a:t>
            </a:r>
            <a:r>
              <a:rPr lang="en-US" sz="4800" dirty="0" smtClean="0"/>
              <a:t> - </a:t>
            </a:r>
            <a:r>
              <a:rPr lang="en-US" sz="4800" dirty="0" smtClean="0">
                <a:solidFill>
                  <a:srgbClr val="00B050"/>
                </a:solidFill>
              </a:rPr>
              <a:t>opens </a:t>
            </a:r>
            <a:r>
              <a:rPr lang="en-US" sz="4800" dirty="0" smtClean="0">
                <a:solidFill>
                  <a:srgbClr val="00B050"/>
                </a:solidFill>
              </a:rPr>
              <a:t>the door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 smtClean="0"/>
              <a:t>ne </a:t>
            </a:r>
            <a:r>
              <a:rPr lang="en-US" sz="4800" dirty="0" err="1" smtClean="0"/>
              <a:t>ferme</a:t>
            </a:r>
            <a:r>
              <a:rPr lang="en-US" sz="4800" dirty="0" smtClean="0"/>
              <a:t> </a:t>
            </a:r>
            <a:r>
              <a:rPr lang="en-US" sz="4800" dirty="0" err="1" smtClean="0"/>
              <a:t>jamais</a:t>
            </a:r>
            <a:r>
              <a:rPr lang="en-US" sz="4800" dirty="0" smtClean="0"/>
              <a:t> </a:t>
            </a:r>
            <a:r>
              <a:rPr lang="en-US" sz="4800" dirty="0" smtClean="0"/>
              <a:t>– </a:t>
            </a:r>
            <a:r>
              <a:rPr lang="en-US" sz="4800" dirty="0" smtClean="0">
                <a:solidFill>
                  <a:srgbClr val="00B050"/>
                </a:solidFill>
              </a:rPr>
              <a:t>never </a:t>
            </a:r>
            <a:r>
              <a:rPr lang="en-US" sz="4800" dirty="0" smtClean="0">
                <a:solidFill>
                  <a:srgbClr val="00B050"/>
                </a:solidFill>
              </a:rPr>
              <a:t>closes</a:t>
            </a:r>
            <a:endParaRPr lang="en-US" sz="32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864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631542" y="1884663"/>
            <a:ext cx="574303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cap="all" dirty="0" smtClean="0"/>
              <a:t>La fille </a:t>
            </a:r>
            <a:r>
              <a:rPr lang="fr-FR" sz="6000" cap="all" dirty="0"/>
              <a:t>ouvre la porte de l'école.</a:t>
            </a:r>
            <a:endParaRPr lang="en-US" sz="6000" dirty="0" smtClean="0"/>
          </a:p>
        </p:txBody>
      </p:sp>
      <p:pic>
        <p:nvPicPr>
          <p:cNvPr id="3074" name="Picture 2" descr="Image result for school door o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6004"/>
            <a:ext cx="5465472" cy="363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631542" y="1884663"/>
            <a:ext cx="6560458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cap="all" dirty="0"/>
              <a:t>Jennifer ne ferme jamais la porte du frigo.</a:t>
            </a:r>
            <a:endParaRPr lang="en-US" sz="6000" dirty="0" smtClean="0"/>
          </a:p>
        </p:txBody>
      </p:sp>
      <p:pic>
        <p:nvPicPr>
          <p:cNvPr id="5" name="Picture 4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3829" y="2131406"/>
            <a:ext cx="5109028" cy="3166308"/>
          </a:xfrm>
          <a:prstGeom prst="rect">
            <a:avLst/>
          </a:prstGeom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205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470072" y="1853754"/>
            <a:ext cx="5541819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cap="all" dirty="0"/>
              <a:t>Il est huit heures quand Michel voit son professeur de maths</a:t>
            </a:r>
            <a:endParaRPr lang="en-US" sz="4800" dirty="0" smtClean="0"/>
          </a:p>
        </p:txBody>
      </p:sp>
      <p:pic>
        <p:nvPicPr>
          <p:cNvPr id="5" name="Picture 4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8972" y="2045122"/>
            <a:ext cx="6148285" cy="3949277"/>
          </a:xfrm>
          <a:prstGeom prst="rect">
            <a:avLst/>
          </a:prstGeom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992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err="1" smtClean="0"/>
              <a:t>Mettez</a:t>
            </a:r>
            <a:r>
              <a:rPr lang="en-US" sz="4900" dirty="0" smtClean="0"/>
              <a:t> </a:t>
            </a:r>
            <a:r>
              <a:rPr lang="en-US" sz="4900" dirty="0" err="1" smtClean="0"/>
              <a:t>en</a:t>
            </a:r>
            <a:r>
              <a:rPr lang="en-US" sz="4900" dirty="0" smtClean="0"/>
              <a:t> </a:t>
            </a:r>
            <a:r>
              <a:rPr lang="en-US" sz="4900" dirty="0" err="1" smtClean="0"/>
              <a:t>anglais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714670" y="2033876"/>
            <a:ext cx="6844806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cap="all" dirty="0" smtClean="0"/>
              <a:t>Le petit garçon ouvre le livre.</a:t>
            </a:r>
            <a:endParaRPr lang="en-US" sz="6000" dirty="0" smtClean="0"/>
          </a:p>
        </p:txBody>
      </p:sp>
      <p:pic>
        <p:nvPicPr>
          <p:cNvPr id="4100" name="Picture 4" descr="Image result for opening boo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91" y="2033876"/>
            <a:ext cx="5539962" cy="380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69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271</TotalTime>
  <Words>360</Words>
  <Application>Microsoft Office PowerPoint</Application>
  <PresentationFormat>Widescreen</PresentationFormat>
  <Paragraphs>60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Gill Sans MT</vt:lpstr>
      <vt:lpstr>Gallery</vt:lpstr>
      <vt:lpstr>LA CLOCHETTE Use the word bank at the bottom to write a complete sentence answer in French</vt:lpstr>
      <vt:lpstr>Vocabulaire</vt:lpstr>
      <vt:lpstr>Vocabulaire</vt:lpstr>
      <vt:lpstr>Vocabulaire</vt:lpstr>
      <vt:lpstr>Vocabulaire</vt:lpstr>
      <vt:lpstr>Mettez en anglais</vt:lpstr>
      <vt:lpstr>Mettez en anglais</vt:lpstr>
      <vt:lpstr>Mettez en anglais</vt:lpstr>
      <vt:lpstr>Mettez en anglais</vt:lpstr>
      <vt:lpstr>Mettez en anglais</vt:lpstr>
      <vt:lpstr>Vocabulaire</vt:lpstr>
      <vt:lpstr>Vocabulaire</vt:lpstr>
      <vt:lpstr>Questions personnelles</vt:lpstr>
      <vt:lpstr>Questions personnelles</vt:lpstr>
      <vt:lpstr>Brain break</vt:lpstr>
      <vt:lpstr>Vocabulaire: Brandon Brown CH 3 – listen as I read</vt:lpstr>
      <vt:lpstr>Ticket de sortie: write 3 sentences in French and their english translations using the any of the vocab below: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29</cp:revision>
  <dcterms:created xsi:type="dcterms:W3CDTF">2016-11-15T11:54:19Z</dcterms:created>
  <dcterms:modified xsi:type="dcterms:W3CDTF">2016-11-15T16:36:37Z</dcterms:modified>
</cp:coreProperties>
</file>